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sldIdLst>
    <p:sldId id="256" r:id="rId2"/>
    <p:sldId id="261" r:id="rId3"/>
    <p:sldId id="296" r:id="rId4"/>
    <p:sldId id="268" r:id="rId5"/>
    <p:sldId id="298" r:id="rId6"/>
    <p:sldId id="294" r:id="rId7"/>
    <p:sldId id="273" r:id="rId8"/>
    <p:sldId id="300" r:id="rId9"/>
    <p:sldId id="295" r:id="rId10"/>
    <p:sldId id="270" r:id="rId11"/>
    <p:sldId id="274" r:id="rId12"/>
    <p:sldId id="275" r:id="rId13"/>
    <p:sldId id="299" r:id="rId14"/>
    <p:sldId id="297" r:id="rId15"/>
    <p:sldId id="276" r:id="rId16"/>
    <p:sldId id="278" r:id="rId17"/>
    <p:sldId id="285" r:id="rId18"/>
    <p:sldId id="286" r:id="rId19"/>
    <p:sldId id="287" r:id="rId20"/>
    <p:sldId id="289" r:id="rId21"/>
    <p:sldId id="29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859280"/>
            <a:ext cx="8534400" cy="12954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801112"/>
            <a:ext cx="12192000" cy="93268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429000"/>
            <a:ext cx="8534400" cy="762000"/>
          </a:xfrm>
        </p:spPr>
        <p:txBody>
          <a:bodyPr>
            <a:normAutofit/>
          </a:bodyPr>
          <a:lstStyle>
            <a:lvl1pPr marL="0" indent="0" algn="ctr">
              <a:buNone/>
              <a:defRPr sz="200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48A87A34-81AB-432B-8DAE-1953F412C126}" type="datetimeFigureOut">
              <a:rPr lang="en-US" smtClean="0"/>
              <a:pPr/>
              <a:t>10/1/2018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058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708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209041"/>
            <a:ext cx="1727200" cy="43180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27200" y="1219200"/>
            <a:ext cx="6908800" cy="4267201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552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2438401"/>
            <a:ext cx="8534400" cy="3048001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12192000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767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12192000" cy="932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0400" y="3410268"/>
            <a:ext cx="8331200" cy="1456373"/>
          </a:xfrm>
        </p:spPr>
        <p:txBody>
          <a:bodyPr anchor="t">
            <a:normAutofit/>
          </a:bodyPr>
          <a:lstStyle>
            <a:lvl1pPr algn="ctr">
              <a:defRPr sz="3600" b="0" i="0" cap="all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30400" y="1503680"/>
            <a:ext cx="8331200" cy="1566862"/>
          </a:xfrm>
        </p:spPr>
        <p:txBody>
          <a:bodyPr anchor="b"/>
          <a:lstStyle>
            <a:lvl1pPr marL="0" indent="0" algn="ctr">
              <a:buNone/>
              <a:defRPr sz="2000" b="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12192000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236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828800" y="2438400"/>
            <a:ext cx="4165600" cy="312420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6197600" y="2438400"/>
            <a:ext cx="4165600" cy="312420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12192000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643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flourish2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-14000"/>
          </a:blip>
          <a:stretch>
            <a:fillRect/>
          </a:stretch>
        </p:blipFill>
        <p:spPr>
          <a:xfrm>
            <a:off x="0" y="1618488"/>
            <a:ext cx="12192000" cy="932688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828800" y="2819400"/>
            <a:ext cx="4165600" cy="274320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197600" y="2819400"/>
            <a:ext cx="4165600" cy="274320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2362201"/>
            <a:ext cx="4167717" cy="451338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2359152"/>
            <a:ext cx="4169833" cy="448056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0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12192000" cy="93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67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434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2" y="1676400"/>
            <a:ext cx="3759199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04002" y="2275840"/>
            <a:ext cx="3759199" cy="290576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828800" y="1676400"/>
            <a:ext cx="4368800" cy="3505200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4211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que 9"/>
          <p:cNvSpPr/>
          <p:nvPr/>
        </p:nvSpPr>
        <p:spPr>
          <a:xfrm>
            <a:off x="1950720" y="1847088"/>
            <a:ext cx="4120896" cy="3090672"/>
          </a:xfrm>
          <a:prstGeom prst="plaque">
            <a:avLst>
              <a:gd name="adj" fmla="val 8438"/>
            </a:avLst>
          </a:prstGeom>
          <a:noFill/>
          <a:ln w="9525">
            <a:solidFill>
              <a:schemeClr val="tx2">
                <a:alpha val="17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4000" y="1676400"/>
            <a:ext cx="3759200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32000" y="1905000"/>
            <a:ext cx="3962400" cy="2971800"/>
          </a:xfrm>
          <a:prstGeom prst="plaque">
            <a:avLst>
              <a:gd name="adj" fmla="val 8341"/>
            </a:avLst>
          </a:prstGeom>
          <a:solidFill>
            <a:schemeClr val="bg1">
              <a:lumMod val="95000"/>
              <a:alpha val="35000"/>
            </a:schemeClr>
          </a:solidFill>
          <a:ln w="98425" cmpd="thinThick">
            <a:noFill/>
            <a:bevel/>
          </a:ln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04000" y="2276856"/>
            <a:ext cx="3759200" cy="287528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890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ndow3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28800" y="1295400"/>
            <a:ext cx="8534400" cy="685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0" y="2057401"/>
            <a:ext cx="8534400" cy="3429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406400" y="6356351"/>
            <a:ext cx="28448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3962400" y="6356351"/>
            <a:ext cx="426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8900160" y="636422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719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6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-274320" algn="l" defTabSz="914400" rtl="0" eaLnBrk="1" latinLnBrk="0" hangingPunct="1">
        <a:lnSpc>
          <a:spcPct val="150000"/>
        </a:lnSpc>
        <a:spcBef>
          <a:spcPct val="20000"/>
        </a:spcBef>
        <a:buClrTx/>
        <a:buFont typeface="Wingdings" pitchFamily="2" charset="2"/>
        <a:buChar char="v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28.jpg"/><Relationship Id="rId3" Type="http://schemas.openxmlformats.org/officeDocument/2006/relationships/image" Target="../media/image12.png"/><Relationship Id="rId7" Type="http://schemas.openxmlformats.org/officeDocument/2006/relationships/image" Target="../media/image22.jpg"/><Relationship Id="rId12" Type="http://schemas.openxmlformats.org/officeDocument/2006/relationships/image" Target="../media/image27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jpg"/><Relationship Id="rId5" Type="http://schemas.openxmlformats.org/officeDocument/2006/relationships/image" Target="../media/image20.jpg"/><Relationship Id="rId10" Type="http://schemas.openxmlformats.org/officeDocument/2006/relationships/image" Target="../media/image25.jpg"/><Relationship Id="rId4" Type="http://schemas.openxmlformats.org/officeDocument/2006/relationships/image" Target="../media/image19.jpg"/><Relationship Id="rId9" Type="http://schemas.openxmlformats.org/officeDocument/2006/relationships/image" Target="../media/image24.jpg"/><Relationship Id="rId14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8.png"/><Relationship Id="rId3" Type="http://schemas.openxmlformats.org/officeDocument/2006/relationships/slide" Target="slide3.xml"/><Relationship Id="rId7" Type="http://schemas.openxmlformats.org/officeDocument/2006/relationships/image" Target="../media/image6.png"/><Relationship Id="rId12" Type="http://schemas.openxmlformats.org/officeDocument/2006/relationships/slide" Target="slide1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openxmlformats.org/officeDocument/2006/relationships/image" Target="../media/image8.png"/><Relationship Id="rId5" Type="http://schemas.openxmlformats.org/officeDocument/2006/relationships/image" Target="../media/image6.png"/><Relationship Id="rId10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slide" Target="slide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4.png"/><Relationship Id="rId4" Type="http://schemas.openxmlformats.org/officeDocument/2006/relationships/image" Target="../media/image3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4.png"/><Relationship Id="rId4" Type="http://schemas.openxmlformats.org/officeDocument/2006/relationships/image" Target="../media/image3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4.png"/><Relationship Id="rId4" Type="http://schemas.openxmlformats.org/officeDocument/2006/relationships/image" Target="../media/image37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8.png"/><Relationship Id="rId3" Type="http://schemas.openxmlformats.org/officeDocument/2006/relationships/slide" Target="slide3.xml"/><Relationship Id="rId7" Type="http://schemas.openxmlformats.org/officeDocument/2006/relationships/image" Target="../media/image6.png"/><Relationship Id="rId12" Type="http://schemas.openxmlformats.org/officeDocument/2006/relationships/slide" Target="slide1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openxmlformats.org/officeDocument/2006/relationships/image" Target="../media/image8.png"/><Relationship Id="rId5" Type="http://schemas.openxmlformats.org/officeDocument/2006/relationships/image" Target="../media/image6.png"/><Relationship Id="rId10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slide" Target="slide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4.png"/><Relationship Id="rId4" Type="http://schemas.openxmlformats.org/officeDocument/2006/relationships/image" Target="../media/image38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8.png"/><Relationship Id="rId3" Type="http://schemas.openxmlformats.org/officeDocument/2006/relationships/slide" Target="slide3.xml"/><Relationship Id="rId7" Type="http://schemas.openxmlformats.org/officeDocument/2006/relationships/image" Target="../media/image6.png"/><Relationship Id="rId12" Type="http://schemas.openxmlformats.org/officeDocument/2006/relationships/slide" Target="slide1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openxmlformats.org/officeDocument/2006/relationships/image" Target="../media/image8.png"/><Relationship Id="rId5" Type="http://schemas.openxmlformats.org/officeDocument/2006/relationships/image" Target="../media/image6.png"/><Relationship Id="rId10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slide" Target="slide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8.png"/><Relationship Id="rId3" Type="http://schemas.openxmlformats.org/officeDocument/2006/relationships/slide" Target="slide3.xml"/><Relationship Id="rId7" Type="http://schemas.openxmlformats.org/officeDocument/2006/relationships/image" Target="../media/image6.png"/><Relationship Id="rId12" Type="http://schemas.openxmlformats.org/officeDocument/2006/relationships/slide" Target="slide1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openxmlformats.org/officeDocument/2006/relationships/image" Target="../media/image8.png"/><Relationship Id="rId5" Type="http://schemas.openxmlformats.org/officeDocument/2006/relationships/image" Target="../media/image6.png"/><Relationship Id="rId10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slide" Target="slide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pessoa, vestuário, mulher, ao ar livre&#10;&#10;Descrição gerada com muito alta confiança">
            <a:extLst>
              <a:ext uri="{FF2B5EF4-FFF2-40B4-BE49-F238E27FC236}">
                <a16:creationId xmlns:a16="http://schemas.microsoft.com/office/drawing/2014/main" id="{AD61D513-4407-4A53-A3D4-F57645D69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387"/>
            <a:ext cx="6096000" cy="686523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F7E0222-C8B7-4BD5-B64F-65BA504F52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     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333A37E-D1D7-4603-BDE0-25054F913D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      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F56AFBB6-5BB0-4B1F-B45D-8A7707D85E65}"/>
              </a:ext>
            </a:extLst>
          </p:cNvPr>
          <p:cNvGrpSpPr/>
          <p:nvPr/>
        </p:nvGrpSpPr>
        <p:grpSpPr>
          <a:xfrm>
            <a:off x="3896140" y="-27376"/>
            <a:ext cx="8306869" cy="6885375"/>
            <a:chOff x="4270798" y="-3602"/>
            <a:chExt cx="7921203" cy="6861612"/>
          </a:xfrm>
          <a:solidFill>
            <a:schemeClr val="bg2">
              <a:lumMod val="10000"/>
            </a:schemeClr>
          </a:solidFill>
        </p:grpSpPr>
        <p:sp>
          <p:nvSpPr>
            <p:cNvPr id="10" name="Fluxograma: Entrada Manual 9">
              <a:extLst>
                <a:ext uri="{FF2B5EF4-FFF2-40B4-BE49-F238E27FC236}">
                  <a16:creationId xmlns:a16="http://schemas.microsoft.com/office/drawing/2014/main" id="{710BC749-A968-4C21-8C46-CF2CB48CDF92}"/>
                </a:ext>
              </a:extLst>
            </p:cNvPr>
            <p:cNvSpPr/>
            <p:nvPr/>
          </p:nvSpPr>
          <p:spPr>
            <a:xfrm rot="16200000" flipH="1">
              <a:off x="4231103" y="36093"/>
              <a:ext cx="6861602" cy="6782211"/>
            </a:xfrm>
            <a:prstGeom prst="flowChartManualInpu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Fluxograma: Entrada Manual 5">
              <a:extLst>
                <a:ext uri="{FF2B5EF4-FFF2-40B4-BE49-F238E27FC236}">
                  <a16:creationId xmlns:a16="http://schemas.microsoft.com/office/drawing/2014/main" id="{2328FD6D-4AB8-4F8B-8724-9572EEF0A293}"/>
                </a:ext>
              </a:extLst>
            </p:cNvPr>
            <p:cNvSpPr/>
            <p:nvPr/>
          </p:nvSpPr>
          <p:spPr>
            <a:xfrm rot="16200000" flipH="1">
              <a:off x="5113801" y="-220190"/>
              <a:ext cx="6854405" cy="7301995"/>
            </a:xfrm>
            <a:prstGeom prst="flowChartManualInpu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BEF3CF9-1E8B-4A0E-91CB-94028A2455E4}"/>
              </a:ext>
            </a:extLst>
          </p:cNvPr>
          <p:cNvSpPr txBox="1"/>
          <p:nvPr/>
        </p:nvSpPr>
        <p:spPr>
          <a:xfrm>
            <a:off x="6501196" y="1005518"/>
            <a:ext cx="522170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Leckerli One" panose="02000503000000020003" pitchFamily="2" charset="0"/>
              </a:rPr>
              <a:t>Cristina Pagnoncelli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AB83991-D856-4691-9E6E-C743FF8EE511}"/>
              </a:ext>
            </a:extLst>
          </p:cNvPr>
          <p:cNvSpPr txBox="1"/>
          <p:nvPr/>
        </p:nvSpPr>
        <p:spPr>
          <a:xfrm>
            <a:off x="6819870" y="3673504"/>
            <a:ext cx="45843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Designer , ilustradora e especialista em   </a:t>
            </a:r>
            <a:r>
              <a:rPr lang="pt-BR" sz="40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lettering</a:t>
            </a:r>
            <a:r>
              <a:rPr lang="pt-BR" sz="4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 com giz</a:t>
            </a:r>
          </a:p>
        </p:txBody>
      </p:sp>
    </p:spTree>
    <p:extLst>
      <p:ext uri="{BB962C8B-B14F-4D97-AF65-F5344CB8AC3E}">
        <p14:creationId xmlns:p14="http://schemas.microsoft.com/office/powerpoint/2010/main" val="17013075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 descr="Uma imagem contendo captura de tela, moldura de fotos, monitor&#10;&#10;Descrição gerada com muito alta confiança">
            <a:extLst>
              <a:ext uri="{FF2B5EF4-FFF2-40B4-BE49-F238E27FC236}">
                <a16:creationId xmlns:a16="http://schemas.microsoft.com/office/drawing/2014/main" id="{D85DE1E4-F533-4D98-9BCC-B6F6B8199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95739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2EDFFD-D45F-4408-BC36-BE230A26D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95131"/>
            <a:ext cx="5632174" cy="3048001"/>
          </a:xfrm>
        </p:spPr>
        <p:txBody>
          <a:bodyPr/>
          <a:lstStyle/>
          <a:p>
            <a:pPr indent="0">
              <a:buNone/>
            </a:pPr>
            <a:r>
              <a:rPr lang="pt-BR" dirty="0"/>
              <a:t>   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53F41F26-5F1C-44DB-9AE6-0B80B1F6A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025848">
            <a:off x="9525745" y="4792316"/>
            <a:ext cx="2021453" cy="2051327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A66A1306-519F-453A-8998-C05860EBE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799" y="530086"/>
            <a:ext cx="8534400" cy="685800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CARACTERÍSTICAS DE TRABALHO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F49A07B-03E1-4E8C-A2C6-5CED09A5614A}"/>
              </a:ext>
            </a:extLst>
          </p:cNvPr>
          <p:cNvSpPr txBox="1"/>
          <p:nvPr/>
        </p:nvSpPr>
        <p:spPr>
          <a:xfrm>
            <a:off x="5625549" y="1547482"/>
            <a:ext cx="597673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Uso da fotografia e da tipografia como grande referência em trabalhos visuais amplos;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Utilização de formas criativas tanto em imagens contrastantes como em palavras, sem muitas regras porém bem claras ao público;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Ser fascinada pelo lado manual das artes visuais e pelas experiências em sua carreira desde quando entrou no ramo do design gráfico até os tempos modernos;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AA83872-393F-4849-A4FB-33AA9697D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21" y="1215886"/>
            <a:ext cx="5035828" cy="520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258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 descr="Uma imagem contendo captura de tela, moldura de fotos, monitor&#10;&#10;Descrição gerada com muito alta confiança">
            <a:extLst>
              <a:ext uri="{FF2B5EF4-FFF2-40B4-BE49-F238E27FC236}">
                <a16:creationId xmlns:a16="http://schemas.microsoft.com/office/drawing/2014/main" id="{D85DE1E4-F533-4D98-9BCC-B6F6B8199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"/>
            <a:ext cx="12191999" cy="695739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2EDFFD-D45F-4408-BC36-BE230A26D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398" y="1722173"/>
            <a:ext cx="3227385" cy="4179402"/>
          </a:xfrm>
        </p:spPr>
        <p:txBody>
          <a:bodyPr>
            <a:normAutofit fontScale="92500" lnSpcReduction="20000"/>
          </a:bodyPr>
          <a:lstStyle/>
          <a:p>
            <a:pPr indent="0" algn="just">
              <a:buNone/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O ambiente em que vivo ou trabalho, as pessoas com quem convivo e troco experiências, as músicas que ouço, os livros que leio, os documentários e filmes que assisto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A66A1306-519F-453A-8998-C05860EBE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783" y="473765"/>
            <a:ext cx="8534400" cy="685800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O QUE MOTIVA SUAS CRIAÇÕES ?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5104C73-2B2E-41DA-9985-E53BA25DF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85949">
            <a:off x="4285728" y="1675666"/>
            <a:ext cx="3909690" cy="39096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730518E-175A-450B-B25C-BA69BB98B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890" y="1920127"/>
            <a:ext cx="3804712" cy="3783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713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 descr="Uma imagem contendo captura de tela, moldura de fotos, monitor&#10;&#10;Descrição gerada com muito alta confiança">
            <a:extLst>
              <a:ext uri="{FF2B5EF4-FFF2-40B4-BE49-F238E27FC236}">
                <a16:creationId xmlns:a16="http://schemas.microsoft.com/office/drawing/2014/main" id="{D85DE1E4-F533-4D98-9BCC-B6F6B8199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95739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2EDFFD-D45F-4408-BC36-BE230A26D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95131"/>
            <a:ext cx="5632174" cy="3048001"/>
          </a:xfrm>
        </p:spPr>
        <p:txBody>
          <a:bodyPr/>
          <a:lstStyle/>
          <a:p>
            <a:pPr indent="0">
              <a:buNone/>
            </a:pPr>
            <a:r>
              <a:rPr lang="pt-BR" dirty="0"/>
              <a:t>   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53F41F26-5F1C-44DB-9AE6-0B80B1F6A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025848">
            <a:off x="9754283" y="4841159"/>
            <a:ext cx="1981577" cy="2010862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A66A1306-519F-453A-8998-C05860EBE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199" y="1308652"/>
            <a:ext cx="10031895" cy="685800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Profissionais e pessoas que são influência em seus trabalhos</a:t>
            </a:r>
          </a:p>
        </p:txBody>
      </p:sp>
      <p:pic>
        <p:nvPicPr>
          <p:cNvPr id="6" name="Imagem 5" descr="Uma imagem contendo pessoa, ao ar livre, mulher, animal&#10;&#10;Descrição gerada com muito alta confiança">
            <a:extLst>
              <a:ext uri="{FF2B5EF4-FFF2-40B4-BE49-F238E27FC236}">
                <a16:creationId xmlns:a16="http://schemas.microsoft.com/office/drawing/2014/main" id="{692FC464-410B-4EA8-BC7A-FEF146219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929" y="2257281"/>
            <a:ext cx="1510745" cy="151074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CDF26EA-B4CD-452D-8277-059A72C3F9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287" r="6706"/>
          <a:stretch/>
        </p:blipFill>
        <p:spPr>
          <a:xfrm>
            <a:off x="3075069" y="2193561"/>
            <a:ext cx="1558259" cy="1512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Imagem 9" descr="Uma imagem contendo pessoa, céu, ao ar livre, mulher&#10;&#10;Descrição gerada com muito alta confiança">
            <a:extLst>
              <a:ext uri="{FF2B5EF4-FFF2-40B4-BE49-F238E27FC236}">
                <a16:creationId xmlns:a16="http://schemas.microsoft.com/office/drawing/2014/main" id="{1E1DFF3E-4C0A-40A2-87FC-F873DDE3EE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365" y="2214452"/>
            <a:ext cx="1512000" cy="146298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Imagem 11" descr="Uma imagem contendo pessoa, parede, mulher, interior&#10;&#10;Descrição gerada com muito alta confiança">
            <a:extLst>
              <a:ext uri="{FF2B5EF4-FFF2-40B4-BE49-F238E27FC236}">
                <a16:creationId xmlns:a16="http://schemas.microsoft.com/office/drawing/2014/main" id="{65D175E6-74AF-42F0-8F1E-9F74E552CC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5930" y="2153938"/>
            <a:ext cx="1512000" cy="14868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D3A92794-1F46-4EC1-8605-4F868BDA63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78834" y="2229751"/>
            <a:ext cx="1512000" cy="1512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Imagem 17" descr="Uma imagem contendo pessoa, parede, vestuário, interior&#10;&#10;Descrição gerada com muito alta confiança">
            <a:extLst>
              <a:ext uri="{FF2B5EF4-FFF2-40B4-BE49-F238E27FC236}">
                <a16:creationId xmlns:a16="http://schemas.microsoft.com/office/drawing/2014/main" id="{0FF7C6D0-30C0-46EE-A6C2-4A3FBC9D21B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9276"/>
          <a:stretch/>
        </p:blipFill>
        <p:spPr>
          <a:xfrm>
            <a:off x="9966404" y="2157546"/>
            <a:ext cx="1512000" cy="166475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638F618E-01CE-4881-B96D-B370BA9758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35545" y="4026907"/>
            <a:ext cx="1512000" cy="1512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Imagem 21" descr="Uma imagem contendo pessoa, parede, mantendo, ao ar livre&#10;&#10;Descrição gerada com muito alta confiança">
            <a:extLst>
              <a:ext uri="{FF2B5EF4-FFF2-40B4-BE49-F238E27FC236}">
                <a16:creationId xmlns:a16="http://schemas.microsoft.com/office/drawing/2014/main" id="{F5DF8866-AA92-413B-9BC5-A05999E3C59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9411" r="5719"/>
          <a:stretch/>
        </p:blipFill>
        <p:spPr>
          <a:xfrm>
            <a:off x="3550069" y="4068518"/>
            <a:ext cx="1583413" cy="1512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2B85D4FA-7670-4CC1-BE4C-EDF69BCFE48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0348" r="10811"/>
          <a:stretch/>
        </p:blipFill>
        <p:spPr>
          <a:xfrm>
            <a:off x="5208879" y="4026907"/>
            <a:ext cx="1490087" cy="1512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" name="Imagem 25" descr="Uma imagem contendo ao ar livre, pessoa, grama, árvore&#10;&#10;Descrição gerada com muito alta confiança">
            <a:extLst>
              <a:ext uri="{FF2B5EF4-FFF2-40B4-BE49-F238E27FC236}">
                <a16:creationId xmlns:a16="http://schemas.microsoft.com/office/drawing/2014/main" id="{8052F570-3190-45C0-B2D2-68CD891F571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39058" y="4068518"/>
            <a:ext cx="1512000" cy="1512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Imagem 27" descr="Uma imagem contendo pessoa, ao ar livre&#10;&#10;Descrição gerada com muito alta confiança">
            <a:extLst>
              <a:ext uri="{FF2B5EF4-FFF2-40B4-BE49-F238E27FC236}">
                <a16:creationId xmlns:a16="http://schemas.microsoft.com/office/drawing/2014/main" id="{EFA48EBB-63EA-46A5-A70B-AE7A64A5ACB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46224"/>
          <a:stretch/>
        </p:blipFill>
        <p:spPr>
          <a:xfrm>
            <a:off x="8364754" y="4092440"/>
            <a:ext cx="1551364" cy="1512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9" name="Retângulo 28">
            <a:extLst>
              <a:ext uri="{FF2B5EF4-FFF2-40B4-BE49-F238E27FC236}">
                <a16:creationId xmlns:a16="http://schemas.microsoft.com/office/drawing/2014/main" id="{7E7E872E-7294-4F63-B655-84F63BBDB9F7}"/>
              </a:ext>
            </a:extLst>
          </p:cNvPr>
          <p:cNvSpPr/>
          <p:nvPr/>
        </p:nvSpPr>
        <p:spPr>
          <a:xfrm>
            <a:off x="699373" y="3641756"/>
            <a:ext cx="2287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Regina Navarro Lins</a:t>
            </a:r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4AC69275-D841-4A90-BDEF-6D4539ACBAC5}"/>
              </a:ext>
            </a:extLst>
          </p:cNvPr>
          <p:cNvSpPr/>
          <p:nvPr/>
        </p:nvSpPr>
        <p:spPr>
          <a:xfrm>
            <a:off x="3199620" y="3641541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Frida Kahlo</a:t>
            </a:r>
            <a:endParaRPr lang="pt-BR" dirty="0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523BBB35-A392-4EB7-A032-08FA14A21742}"/>
              </a:ext>
            </a:extLst>
          </p:cNvPr>
          <p:cNvSpPr/>
          <p:nvPr/>
        </p:nvSpPr>
        <p:spPr>
          <a:xfrm>
            <a:off x="4709754" y="3630344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Barbara Kruger</a:t>
            </a:r>
            <a:endParaRPr lang="pt-BR" dirty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C0C2C89F-4788-4034-AD1E-2B540576C2C7}"/>
              </a:ext>
            </a:extLst>
          </p:cNvPr>
          <p:cNvSpPr/>
          <p:nvPr/>
        </p:nvSpPr>
        <p:spPr>
          <a:xfrm>
            <a:off x="6551422" y="3640789"/>
            <a:ext cx="1415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Martina Flor</a:t>
            </a:r>
            <a:endParaRPr lang="pt-BR" dirty="0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F6992EDF-4E5E-475B-9CB2-BB6748514D28}"/>
              </a:ext>
            </a:extLst>
          </p:cNvPr>
          <p:cNvSpPr/>
          <p:nvPr/>
        </p:nvSpPr>
        <p:spPr>
          <a:xfrm>
            <a:off x="8010687" y="3653281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Gemma O’Brien</a:t>
            </a:r>
            <a:endParaRPr lang="pt-BR" dirty="0"/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6A4DEE54-BE71-4E2C-9D0B-5574103F4BC9}"/>
              </a:ext>
            </a:extLst>
          </p:cNvPr>
          <p:cNvSpPr/>
          <p:nvPr/>
        </p:nvSpPr>
        <p:spPr>
          <a:xfrm>
            <a:off x="9872097" y="3653281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Jessica Hische</a:t>
            </a:r>
            <a:endParaRPr lang="pt-BR" dirty="0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C7E0531F-DAD3-4B73-ACE8-467FD132124E}"/>
              </a:ext>
            </a:extLst>
          </p:cNvPr>
          <p:cNvSpPr/>
          <p:nvPr/>
        </p:nvSpPr>
        <p:spPr>
          <a:xfrm>
            <a:off x="1967755" y="5514970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Lauren Hom</a:t>
            </a:r>
            <a:endParaRPr lang="pt-BR" dirty="0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8DF8F342-5FC2-4EAC-B23E-D05980C35188}"/>
              </a:ext>
            </a:extLst>
          </p:cNvPr>
          <p:cNvSpPr/>
          <p:nvPr/>
        </p:nvSpPr>
        <p:spPr>
          <a:xfrm>
            <a:off x="3550069" y="5521084"/>
            <a:ext cx="1505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Nina Simone</a:t>
            </a:r>
            <a:endParaRPr lang="pt-BR" dirty="0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056E8FC8-1FA5-47EC-B038-B63224570A87}"/>
              </a:ext>
            </a:extLst>
          </p:cNvPr>
          <p:cNvSpPr/>
          <p:nvPr/>
        </p:nvSpPr>
        <p:spPr>
          <a:xfrm>
            <a:off x="5200300" y="5521084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Karol Conka</a:t>
            </a:r>
            <a:endParaRPr lang="pt-BR" dirty="0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6AFFA27B-5592-436E-BBEB-64DC37FC57E4}"/>
              </a:ext>
            </a:extLst>
          </p:cNvPr>
          <p:cNvSpPr/>
          <p:nvPr/>
        </p:nvSpPr>
        <p:spPr>
          <a:xfrm>
            <a:off x="6726995" y="5524764"/>
            <a:ext cx="15440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Bruna Castro</a:t>
            </a:r>
            <a:endParaRPr lang="pt-BR" dirty="0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67094401-43B1-4E62-BEAA-90371E0A13C7}"/>
              </a:ext>
            </a:extLst>
          </p:cNvPr>
          <p:cNvSpPr/>
          <p:nvPr/>
        </p:nvSpPr>
        <p:spPr>
          <a:xfrm>
            <a:off x="8499196" y="5517832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Cyla Costa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8646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9300C3-B3BE-45CB-AC2C-876EBF29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  </a:t>
            </a:r>
          </a:p>
        </p:txBody>
      </p:sp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id="{F4E848F8-F96C-4D0B-8455-44C76B881DB6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10152184" y="4161183"/>
            <a:ext cx="91745" cy="1401417"/>
          </a:xfrm>
        </p:spPr>
        <p:txBody>
          <a:bodyPr/>
          <a:lstStyle/>
          <a:p>
            <a:pPr indent="0">
              <a:buNone/>
            </a:pPr>
            <a:r>
              <a:rPr lang="pt-BR" dirty="0"/>
              <a:t> 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48B48458-A6BA-4374-AEBC-F83DCC38D717}"/>
              </a:ext>
            </a:extLst>
          </p:cNvPr>
          <p:cNvSpPr/>
          <p:nvPr/>
        </p:nvSpPr>
        <p:spPr>
          <a:xfrm>
            <a:off x="3891709" y="1057870"/>
            <a:ext cx="44085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Apresentação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Slide 3">
                <a:extLst>
                  <a:ext uri="{FF2B5EF4-FFF2-40B4-BE49-F238E27FC236}">
                    <a16:creationId xmlns:a16="http://schemas.microsoft.com/office/drawing/2014/main" id="{B59459AA-F286-4BCE-9A3A-E264335BB63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399251" y="2386661"/>
              <a:ext cx="2604046" cy="1464776"/>
            </p:xfrm>
            <a:graphic>
              <a:graphicData uri="http://schemas.microsoft.com/office/powerpoint/2016/slidezoom">
                <pslz:sldZm>
                  <pslz:sldZmObj sldId="296" cId="3041201173">
                    <pslz:zmPr id="{8A1EF991-8CA5-44A7-8DA9-F0B874D898B0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04046" cy="1464776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Slide 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B59459AA-F286-4BCE-9A3A-E264335BB6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99251" y="2386661"/>
                <a:ext cx="2604046" cy="146477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Slide 5">
                <a:extLst>
                  <a:ext uri="{FF2B5EF4-FFF2-40B4-BE49-F238E27FC236}">
                    <a16:creationId xmlns:a16="http://schemas.microsoft.com/office/drawing/2014/main" id="{223965E6-75B0-430A-880E-3D948CF5A30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399251" y="4007751"/>
              <a:ext cx="2604046" cy="1464776"/>
            </p:xfrm>
            <a:graphic>
              <a:graphicData uri="http://schemas.microsoft.com/office/powerpoint/2016/slidezoom">
                <pslz:sldZm>
                  <pslz:sldZmObj sldId="294" cId="2176797368">
                    <pslz:zmPr id="{B8F0AB78-9B8A-4399-B957-2BDA77FB5AE8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04046" cy="1464776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Slide 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223965E6-75B0-430A-880E-3D948CF5A3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99251" y="4007751"/>
                <a:ext cx="2604046" cy="146477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Zoom de Slide 7">
                <a:extLst>
                  <a:ext uri="{FF2B5EF4-FFF2-40B4-BE49-F238E27FC236}">
                    <a16:creationId xmlns:a16="http://schemas.microsoft.com/office/drawing/2014/main" id="{1DF335A8-E176-4954-B7AD-8935F543F27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168895" y="4008397"/>
              <a:ext cx="2604046" cy="1464776"/>
            </p:xfrm>
            <a:graphic>
              <a:graphicData uri="http://schemas.microsoft.com/office/powerpoint/2016/slidezoom">
                <pslz:sldZm>
                  <pslz:sldZmObj sldId="295" cId="3985026063">
                    <pslz:zmPr id="{4E8AD620-045D-495A-9B81-A0D93E1954E5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04046" cy="1464776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Zoom de Slide 7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1DF335A8-E176-4954-B7AD-8935F543F2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68895" y="4008397"/>
                <a:ext cx="2604046" cy="146477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Zoom de Slide 9">
                <a:extLst>
                  <a:ext uri="{FF2B5EF4-FFF2-40B4-BE49-F238E27FC236}">
                    <a16:creationId xmlns:a16="http://schemas.microsoft.com/office/drawing/2014/main" id="{AA91BCAC-15EA-449E-B04B-1F74E40B379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168895" y="2388498"/>
              <a:ext cx="2604046" cy="1464776"/>
            </p:xfrm>
            <a:graphic>
              <a:graphicData uri="http://schemas.microsoft.com/office/powerpoint/2016/slidezoom">
                <pslz:sldZm>
                  <pslz:sldZmObj sldId="297" cId="593481595">
                    <pslz:zmPr id="{70034C54-55EE-4498-B7C8-3CC40A0D9141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04046" cy="1464776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Zoom de Slide 9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AA91BCAC-15EA-449E-B04B-1F74E40B37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68895" y="2388498"/>
                <a:ext cx="2604046" cy="146477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39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6B46A58-4577-4B0C-A06B-A38E7D5CD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16" y="795299"/>
            <a:ext cx="10242168" cy="526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481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 descr="Uma imagem contendo captura de tela, moldura de fotos, monitor&#10;&#10;Descrição gerada com muito alta confiança">
            <a:extLst>
              <a:ext uri="{FF2B5EF4-FFF2-40B4-BE49-F238E27FC236}">
                <a16:creationId xmlns:a16="http://schemas.microsoft.com/office/drawing/2014/main" id="{D85DE1E4-F533-4D98-9BCC-B6F6B8199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95739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2EDFFD-D45F-4408-BC36-BE230A26D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95131"/>
            <a:ext cx="5632174" cy="3048001"/>
          </a:xfrm>
        </p:spPr>
        <p:txBody>
          <a:bodyPr/>
          <a:lstStyle/>
          <a:p>
            <a:pPr indent="0">
              <a:buNone/>
            </a:pPr>
            <a:r>
              <a:rPr lang="pt-BR" dirty="0"/>
              <a:t>   </a:t>
            </a:r>
          </a:p>
        </p:txBody>
      </p:sp>
      <p:pic>
        <p:nvPicPr>
          <p:cNvPr id="7" name="Imagem 6" descr="Uma imagem contendo edifício, ao ar livre, estrada, chão&#10;&#10;Descrição gerada com alta confiança">
            <a:extLst>
              <a:ext uri="{FF2B5EF4-FFF2-40B4-BE49-F238E27FC236}">
                <a16:creationId xmlns:a16="http://schemas.microsoft.com/office/drawing/2014/main" id="{0E3A6698-7913-4855-9845-6939719C3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53" y="291547"/>
            <a:ext cx="11516138" cy="6361044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E9A6C56-49BF-4129-B077-81AA37CB3D6C}"/>
              </a:ext>
            </a:extLst>
          </p:cNvPr>
          <p:cNvGrpSpPr/>
          <p:nvPr/>
        </p:nvGrpSpPr>
        <p:grpSpPr>
          <a:xfrm>
            <a:off x="4399719" y="-238336"/>
            <a:ext cx="3869635" cy="3100806"/>
            <a:chOff x="-132522" y="742326"/>
            <a:chExt cx="3646626" cy="3229484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1A68C45F-889D-4860-B30C-491468E7D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8896">
              <a:off x="-132522" y="742326"/>
              <a:ext cx="3646626" cy="3229484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7520E4F2-F665-4F5D-B3D7-98BCFF61839D}"/>
                </a:ext>
              </a:extLst>
            </p:cNvPr>
            <p:cNvSpPr txBox="1"/>
            <p:nvPr/>
          </p:nvSpPr>
          <p:spPr>
            <a:xfrm rot="20935405">
              <a:off x="621974" y="1508408"/>
              <a:ext cx="204041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latin typeface="Arial" panose="020B0604020202020204" pitchFamily="34" charset="0"/>
                  <a:cs typeface="Arial" panose="020B0604020202020204" pitchFamily="34" charset="0"/>
                </a:rPr>
                <a:t>Homenagem as 70 anos de Paulo Leminski, Brunswick, no Brooklyn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3512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 descr="Uma imagem contendo captura de tela, moldura de fotos, monitor&#10;&#10;Descrição gerada com muito alta confiança">
            <a:extLst>
              <a:ext uri="{FF2B5EF4-FFF2-40B4-BE49-F238E27FC236}">
                <a16:creationId xmlns:a16="http://schemas.microsoft.com/office/drawing/2014/main" id="{D85DE1E4-F533-4D98-9BCC-B6F6B8199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95739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2EDFFD-D45F-4408-BC36-BE230A26D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95131"/>
            <a:ext cx="5632174" cy="3048001"/>
          </a:xfrm>
        </p:spPr>
        <p:txBody>
          <a:bodyPr/>
          <a:lstStyle/>
          <a:p>
            <a:pPr indent="0">
              <a:buNone/>
            </a:pPr>
            <a:r>
              <a:rPr lang="pt-BR" dirty="0"/>
              <a:t>   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53F41F26-5F1C-44DB-9AE6-0B80B1F6A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025848">
            <a:off x="9462735" y="4795515"/>
            <a:ext cx="1981577" cy="2010862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A66A1306-519F-453A-8998-C05860EBE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E9937C17-E594-4072-87DF-38E36B962BD8}"/>
              </a:ext>
            </a:extLst>
          </p:cNvPr>
          <p:cNvGrpSpPr/>
          <p:nvPr/>
        </p:nvGrpSpPr>
        <p:grpSpPr>
          <a:xfrm>
            <a:off x="373014" y="278292"/>
            <a:ext cx="11445971" cy="6414055"/>
            <a:chOff x="373014" y="291545"/>
            <a:chExt cx="11445971" cy="6294785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2A9BDEF8-B691-4CB9-8040-9AA981D067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6667"/>
            <a:stretch/>
          </p:blipFill>
          <p:spPr>
            <a:xfrm>
              <a:off x="373014" y="291548"/>
              <a:ext cx="4751051" cy="6294782"/>
            </a:xfrm>
            <a:prstGeom prst="rect">
              <a:avLst/>
            </a:prstGeom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C606923A-BE46-4454-83D9-2D9F00B146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5314" b="54686"/>
            <a:stretch/>
          </p:blipFill>
          <p:spPr>
            <a:xfrm>
              <a:off x="5124066" y="291545"/>
              <a:ext cx="6694919" cy="6294782"/>
            </a:xfrm>
            <a:prstGeom prst="rect">
              <a:avLst/>
            </a:prstGeom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FAE2D563-A02B-4BAC-8E5F-5380D9DB8899}"/>
              </a:ext>
            </a:extLst>
          </p:cNvPr>
          <p:cNvGrpSpPr/>
          <p:nvPr/>
        </p:nvGrpSpPr>
        <p:grpSpPr>
          <a:xfrm>
            <a:off x="4161182" y="-29427"/>
            <a:ext cx="3869635" cy="3100806"/>
            <a:chOff x="-132522" y="742326"/>
            <a:chExt cx="3646626" cy="3229484"/>
          </a:xfrm>
        </p:grpSpPr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DF7E4412-E678-4F22-BDC0-24E4B760B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1088896">
              <a:off x="-132522" y="742326"/>
              <a:ext cx="3646626" cy="3229484"/>
            </a:xfrm>
            <a:prstGeom prst="rect">
              <a:avLst/>
            </a:prstGeom>
          </p:spPr>
        </p:pic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47BF3BE7-5BB0-4A0B-A3C4-25EC8EC2C603}"/>
                </a:ext>
              </a:extLst>
            </p:cNvPr>
            <p:cNvSpPr txBox="1"/>
            <p:nvPr/>
          </p:nvSpPr>
          <p:spPr>
            <a:xfrm rot="20935405">
              <a:off x="621974" y="1477755"/>
              <a:ext cx="2040418" cy="15386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latin typeface="Arial" panose="020B0604020202020204" pitchFamily="34" charset="0"/>
                  <a:cs typeface="Arial" panose="020B0604020202020204" pitchFamily="34" charset="0"/>
                </a:rPr>
                <a:t>Calendário Feminista do grupo “fabulosas” em prol da igualdade de gênero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786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 descr="Uma imagem contendo captura de tela, moldura de fotos, monitor&#10;&#10;Descrição gerada com muito alta confiança">
            <a:extLst>
              <a:ext uri="{FF2B5EF4-FFF2-40B4-BE49-F238E27FC236}">
                <a16:creationId xmlns:a16="http://schemas.microsoft.com/office/drawing/2014/main" id="{D85DE1E4-F533-4D98-9BCC-B6F6B8199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95739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2EDFFD-D45F-4408-BC36-BE230A26D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95131"/>
            <a:ext cx="5632174" cy="3048001"/>
          </a:xfrm>
        </p:spPr>
        <p:txBody>
          <a:bodyPr/>
          <a:lstStyle/>
          <a:p>
            <a:pPr indent="0">
              <a:buNone/>
            </a:pPr>
            <a:r>
              <a:rPr lang="pt-BR" dirty="0"/>
              <a:t>   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53F41F26-5F1C-44DB-9AE6-0B80B1F6A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025848">
            <a:off x="9462735" y="4795515"/>
            <a:ext cx="1981577" cy="2010862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A66A1306-519F-453A-8998-C05860EBE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D8ED75AA-78BD-4D64-A318-F70BEE482576}"/>
              </a:ext>
            </a:extLst>
          </p:cNvPr>
          <p:cNvGrpSpPr/>
          <p:nvPr/>
        </p:nvGrpSpPr>
        <p:grpSpPr>
          <a:xfrm>
            <a:off x="344557" y="315372"/>
            <a:ext cx="11502883" cy="6326648"/>
            <a:chOff x="344558" y="299439"/>
            <a:chExt cx="11502883" cy="6326648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2C9CBA4B-4DF9-455A-8761-D141A102A8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61159"/>
            <a:stretch/>
          </p:blipFill>
          <p:spPr>
            <a:xfrm>
              <a:off x="344558" y="306457"/>
              <a:ext cx="6228520" cy="6319630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F7BFBE6F-0FAD-4D84-9428-B0AA193647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8841" b="3382"/>
            <a:stretch/>
          </p:blipFill>
          <p:spPr>
            <a:xfrm>
              <a:off x="6470782" y="299439"/>
              <a:ext cx="5376659" cy="6326648"/>
            </a:xfrm>
            <a:prstGeom prst="rect">
              <a:avLst/>
            </a:prstGeom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0A83A3D-8794-43E0-AC79-80E9C3DAAAE5}"/>
              </a:ext>
            </a:extLst>
          </p:cNvPr>
          <p:cNvGrpSpPr/>
          <p:nvPr/>
        </p:nvGrpSpPr>
        <p:grpSpPr>
          <a:xfrm>
            <a:off x="4535963" y="-6236"/>
            <a:ext cx="3869635" cy="3100806"/>
            <a:chOff x="-461966" y="-1"/>
            <a:chExt cx="3869635" cy="3100806"/>
          </a:xfrm>
        </p:grpSpPr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DD5F1A35-6439-4666-A279-E446F41FE630}"/>
                </a:ext>
              </a:extLst>
            </p:cNvPr>
            <p:cNvGrpSpPr/>
            <p:nvPr/>
          </p:nvGrpSpPr>
          <p:grpSpPr>
            <a:xfrm>
              <a:off x="-461966" y="-1"/>
              <a:ext cx="3869635" cy="3100806"/>
              <a:chOff x="-132522" y="742326"/>
              <a:chExt cx="3646626" cy="3229484"/>
            </a:xfrm>
          </p:grpSpPr>
          <p:pic>
            <p:nvPicPr>
              <p:cNvPr id="13" name="Imagem 12">
                <a:extLst>
                  <a:ext uri="{FF2B5EF4-FFF2-40B4-BE49-F238E27FC236}">
                    <a16:creationId xmlns:a16="http://schemas.microsoft.com/office/drawing/2014/main" id="{35B3406B-1D0C-4A3E-B3CF-1632EAE097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1088896">
                <a:off x="-132522" y="742326"/>
                <a:ext cx="3646626" cy="3229484"/>
              </a:xfrm>
              <a:prstGeom prst="rect">
                <a:avLst/>
              </a:prstGeom>
            </p:spPr>
          </p:pic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109E98EE-8C88-44F3-A184-F3884A071451}"/>
                  </a:ext>
                </a:extLst>
              </p:cNvPr>
              <p:cNvSpPr txBox="1"/>
              <p:nvPr/>
            </p:nvSpPr>
            <p:spPr>
              <a:xfrm rot="20935405">
                <a:off x="621974" y="2054743"/>
                <a:ext cx="2040418" cy="384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pt-BR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B363D1C-8CF1-4972-AA70-2D09D705E26D}"/>
                </a:ext>
              </a:extLst>
            </p:cNvPr>
            <p:cNvSpPr/>
            <p:nvPr/>
          </p:nvSpPr>
          <p:spPr>
            <a:xfrm rot="20928452">
              <a:off x="335302" y="613971"/>
              <a:ext cx="2214071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Identidade visual para o novo Edifício Anita – Estúdio Coletivo de profissionais independentes e projetos colaborativos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80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 descr="Uma imagem contendo captura de tela, moldura de fotos, monitor&#10;&#10;Descrição gerada com muito alta confiança">
            <a:extLst>
              <a:ext uri="{FF2B5EF4-FFF2-40B4-BE49-F238E27FC236}">
                <a16:creationId xmlns:a16="http://schemas.microsoft.com/office/drawing/2014/main" id="{D85DE1E4-F533-4D98-9BCC-B6F6B8199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95739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2EDFFD-D45F-4408-BC36-BE230A26D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95131"/>
            <a:ext cx="5632174" cy="3048001"/>
          </a:xfrm>
        </p:spPr>
        <p:txBody>
          <a:bodyPr/>
          <a:lstStyle/>
          <a:p>
            <a:pPr indent="0">
              <a:buNone/>
            </a:pPr>
            <a:r>
              <a:rPr lang="pt-BR" dirty="0"/>
              <a:t>   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53F41F26-5F1C-44DB-9AE6-0B80B1F6A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025848">
            <a:off x="9462735" y="4795515"/>
            <a:ext cx="1981577" cy="2010862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A66A1306-519F-453A-8998-C05860EBE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BA313A7-7601-4892-93A0-E4B9F57954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875" y="318051"/>
            <a:ext cx="11485064" cy="6321287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A18E15DB-FAAE-4307-9939-B5E0C0F01F8E}"/>
              </a:ext>
            </a:extLst>
          </p:cNvPr>
          <p:cNvGrpSpPr/>
          <p:nvPr/>
        </p:nvGrpSpPr>
        <p:grpSpPr>
          <a:xfrm>
            <a:off x="-600688" y="-225289"/>
            <a:ext cx="3869635" cy="3100806"/>
            <a:chOff x="-461966" y="-1"/>
            <a:chExt cx="3869635" cy="3100806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08D5F1A4-D474-4665-9BF2-329FA82E4BBF}"/>
                </a:ext>
              </a:extLst>
            </p:cNvPr>
            <p:cNvGrpSpPr/>
            <p:nvPr/>
          </p:nvGrpSpPr>
          <p:grpSpPr>
            <a:xfrm>
              <a:off x="-461966" y="-1"/>
              <a:ext cx="3869635" cy="3100806"/>
              <a:chOff x="-132522" y="742326"/>
              <a:chExt cx="3646626" cy="3229484"/>
            </a:xfrm>
          </p:grpSpPr>
          <p:pic>
            <p:nvPicPr>
              <p:cNvPr id="11" name="Imagem 10">
                <a:extLst>
                  <a:ext uri="{FF2B5EF4-FFF2-40B4-BE49-F238E27FC236}">
                    <a16:creationId xmlns:a16="http://schemas.microsoft.com/office/drawing/2014/main" id="{1598A4A4-3EEC-4657-A2E4-464201ABF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1088896">
                <a:off x="-132522" y="742326"/>
                <a:ext cx="3646626" cy="3229484"/>
              </a:xfrm>
              <a:prstGeom prst="rect">
                <a:avLst/>
              </a:prstGeom>
            </p:spPr>
          </p:pic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6ABFFE2D-1B6C-419D-9F7D-8F2C021B84DD}"/>
                  </a:ext>
                </a:extLst>
              </p:cNvPr>
              <p:cNvSpPr txBox="1"/>
              <p:nvPr/>
            </p:nvSpPr>
            <p:spPr>
              <a:xfrm rot="20935405">
                <a:off x="621974" y="2054743"/>
                <a:ext cx="2040418" cy="384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pt-BR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35B1D12E-E2E9-4D7A-B88C-5CC63098460E}"/>
                </a:ext>
              </a:extLst>
            </p:cNvPr>
            <p:cNvSpPr/>
            <p:nvPr/>
          </p:nvSpPr>
          <p:spPr>
            <a:xfrm rot="20928452">
              <a:off x="335302" y="860193"/>
              <a:ext cx="2214071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1600" dirty="0">
                  <a:latin typeface="Arial" panose="020B0604020202020204" pitchFamily="34" charset="0"/>
                  <a:cs typeface="Arial" panose="020B0604020202020204" pitchFamily="34" charset="0"/>
                </a:rPr>
                <a:t>Trabalho WGSN de Londres  - grafismos com temática das Olimpíadas de 2016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06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 descr="Uma imagem contendo captura de tela, moldura de fotos, monitor&#10;&#10;Descrição gerada com muito alta confiança">
            <a:extLst>
              <a:ext uri="{FF2B5EF4-FFF2-40B4-BE49-F238E27FC236}">
                <a16:creationId xmlns:a16="http://schemas.microsoft.com/office/drawing/2014/main" id="{D85DE1E4-F533-4D98-9BCC-B6F6B8199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95739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2EDFFD-D45F-4408-BC36-BE230A26D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95131"/>
            <a:ext cx="5632174" cy="3048001"/>
          </a:xfrm>
        </p:spPr>
        <p:txBody>
          <a:bodyPr/>
          <a:lstStyle/>
          <a:p>
            <a:pPr indent="0">
              <a:buNone/>
            </a:pPr>
            <a:r>
              <a:rPr lang="pt-BR" dirty="0"/>
              <a:t>   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53F41F26-5F1C-44DB-9AE6-0B80B1F6A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025848">
            <a:off x="9462735" y="4795515"/>
            <a:ext cx="1981577" cy="2010862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A66A1306-519F-453A-8998-C05860EBE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01708BE-9057-4E0D-AB23-4EE71D82E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86" y="212034"/>
            <a:ext cx="11565765" cy="6467061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1EDDDEE3-FB69-4CC0-88E1-A61702DFD16B}"/>
              </a:ext>
            </a:extLst>
          </p:cNvPr>
          <p:cNvGrpSpPr/>
          <p:nvPr/>
        </p:nvGrpSpPr>
        <p:grpSpPr>
          <a:xfrm>
            <a:off x="-600688" y="-225289"/>
            <a:ext cx="3869635" cy="3100806"/>
            <a:chOff x="-461966" y="-1"/>
            <a:chExt cx="3869635" cy="3100806"/>
          </a:xfrm>
        </p:grpSpPr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AE6244DD-5FA7-4A52-AD3C-9A5D7759A25F}"/>
                </a:ext>
              </a:extLst>
            </p:cNvPr>
            <p:cNvGrpSpPr/>
            <p:nvPr/>
          </p:nvGrpSpPr>
          <p:grpSpPr>
            <a:xfrm>
              <a:off x="-461966" y="-1"/>
              <a:ext cx="3869635" cy="3100806"/>
              <a:chOff x="-132522" y="742326"/>
              <a:chExt cx="3646626" cy="3229484"/>
            </a:xfrm>
          </p:grpSpPr>
          <p:pic>
            <p:nvPicPr>
              <p:cNvPr id="11" name="Imagem 10">
                <a:extLst>
                  <a:ext uri="{FF2B5EF4-FFF2-40B4-BE49-F238E27FC236}">
                    <a16:creationId xmlns:a16="http://schemas.microsoft.com/office/drawing/2014/main" id="{99543CA9-C9AC-47BE-865E-35FC75E20D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1088896">
                <a:off x="-132522" y="742326"/>
                <a:ext cx="3646626" cy="3229484"/>
              </a:xfrm>
              <a:prstGeom prst="rect">
                <a:avLst/>
              </a:prstGeom>
            </p:spPr>
          </p:pic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29A52E6D-0BC6-4397-BDCC-F8C086460A1F}"/>
                  </a:ext>
                </a:extLst>
              </p:cNvPr>
              <p:cNvSpPr txBox="1"/>
              <p:nvPr/>
            </p:nvSpPr>
            <p:spPr>
              <a:xfrm rot="20935405">
                <a:off x="621974" y="2054743"/>
                <a:ext cx="2040418" cy="384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pt-BR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880B00B6-F365-45EC-A20C-7B9F75BF1FE4}"/>
                </a:ext>
              </a:extLst>
            </p:cNvPr>
            <p:cNvSpPr/>
            <p:nvPr/>
          </p:nvSpPr>
          <p:spPr>
            <a:xfrm rot="20928452">
              <a:off x="335302" y="1229525"/>
              <a:ext cx="221407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pt-BR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Retângulo 6">
            <a:extLst>
              <a:ext uri="{FF2B5EF4-FFF2-40B4-BE49-F238E27FC236}">
                <a16:creationId xmlns:a16="http://schemas.microsoft.com/office/drawing/2014/main" id="{C9902581-F013-4864-8C73-4F2156411D9D}"/>
              </a:ext>
            </a:extLst>
          </p:cNvPr>
          <p:cNvSpPr/>
          <p:nvPr/>
        </p:nvSpPr>
        <p:spPr>
          <a:xfrm rot="20920021">
            <a:off x="332014" y="581528"/>
            <a:ext cx="194320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Campanha JWT São Paulo: Leão Fuze "O que você acha?"</a:t>
            </a:r>
          </a:p>
        </p:txBody>
      </p:sp>
    </p:spTree>
    <p:extLst>
      <p:ext uri="{BB962C8B-B14F-4D97-AF65-F5344CB8AC3E}">
        <p14:creationId xmlns:p14="http://schemas.microsoft.com/office/powerpoint/2010/main" val="27889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9300C3-B3BE-45CB-AC2C-876EBF29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  </a:t>
            </a:r>
          </a:p>
        </p:txBody>
      </p:sp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id="{F4E848F8-F96C-4D0B-8455-44C76B881DB6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10152184" y="4161183"/>
            <a:ext cx="91745" cy="1401417"/>
          </a:xfrm>
        </p:spPr>
        <p:txBody>
          <a:bodyPr/>
          <a:lstStyle/>
          <a:p>
            <a:pPr indent="0">
              <a:buNone/>
            </a:pPr>
            <a:r>
              <a:rPr lang="pt-BR" dirty="0"/>
              <a:t> 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48B48458-A6BA-4374-AEBC-F83DCC38D717}"/>
              </a:ext>
            </a:extLst>
          </p:cNvPr>
          <p:cNvSpPr/>
          <p:nvPr/>
        </p:nvSpPr>
        <p:spPr>
          <a:xfrm>
            <a:off x="3891709" y="1057870"/>
            <a:ext cx="44085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Apresentação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Slide 3">
                <a:extLst>
                  <a:ext uri="{FF2B5EF4-FFF2-40B4-BE49-F238E27FC236}">
                    <a16:creationId xmlns:a16="http://schemas.microsoft.com/office/drawing/2014/main" id="{B59459AA-F286-4BCE-9A3A-E264335BB63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358762"/>
                  </p:ext>
                </p:extLst>
              </p:nvPr>
            </p:nvGraphicFramePr>
            <p:xfrm>
              <a:off x="3439007" y="2386661"/>
              <a:ext cx="2604046" cy="1464776"/>
            </p:xfrm>
            <a:graphic>
              <a:graphicData uri="http://schemas.microsoft.com/office/powerpoint/2016/slidezoom">
                <pslz:sldZm>
                  <pslz:sldZmObj sldId="296" cId="3041201173">
                    <pslz:zmPr id="{8A1EF991-8CA5-44A7-8DA9-F0B874D898B0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04046" cy="1464776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Slide 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B59459AA-F286-4BCE-9A3A-E264335BB6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39007" y="2386661"/>
                <a:ext cx="2604046" cy="146477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Slide 5">
                <a:extLst>
                  <a:ext uri="{FF2B5EF4-FFF2-40B4-BE49-F238E27FC236}">
                    <a16:creationId xmlns:a16="http://schemas.microsoft.com/office/drawing/2014/main" id="{223965E6-75B0-430A-880E-3D948CF5A3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15089807"/>
                  </p:ext>
                </p:extLst>
              </p:nvPr>
            </p:nvGraphicFramePr>
            <p:xfrm>
              <a:off x="3439007" y="4007751"/>
              <a:ext cx="2604046" cy="1464776"/>
            </p:xfrm>
            <a:graphic>
              <a:graphicData uri="http://schemas.microsoft.com/office/powerpoint/2016/slidezoom">
                <pslz:sldZm>
                  <pslz:sldZmObj sldId="294" cId="2176797368">
                    <pslz:zmPr id="{B8F0AB78-9B8A-4399-B957-2BDA77FB5AE8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04046" cy="1464776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Slide 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223965E6-75B0-430A-880E-3D948CF5A3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39007" y="4007751"/>
                <a:ext cx="2604046" cy="146477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Zoom de Slide 7">
                <a:extLst>
                  <a:ext uri="{FF2B5EF4-FFF2-40B4-BE49-F238E27FC236}">
                    <a16:creationId xmlns:a16="http://schemas.microsoft.com/office/drawing/2014/main" id="{1DF335A8-E176-4954-B7AD-8935F543F2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18531590"/>
                  </p:ext>
                </p:extLst>
              </p:nvPr>
            </p:nvGraphicFramePr>
            <p:xfrm>
              <a:off x="6168895" y="4008397"/>
              <a:ext cx="2604046" cy="1464776"/>
            </p:xfrm>
            <a:graphic>
              <a:graphicData uri="http://schemas.microsoft.com/office/powerpoint/2016/slidezoom">
                <pslz:sldZm>
                  <pslz:sldZmObj sldId="295" cId="3985026063">
                    <pslz:zmPr id="{4E8AD620-045D-495A-9B81-A0D93E1954E5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04046" cy="1464776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Zoom de Slide 7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1DF335A8-E176-4954-B7AD-8935F543F2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68895" y="4008397"/>
                <a:ext cx="2604046" cy="146477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Zoom de Slide 9">
                <a:extLst>
                  <a:ext uri="{FF2B5EF4-FFF2-40B4-BE49-F238E27FC236}">
                    <a16:creationId xmlns:a16="http://schemas.microsoft.com/office/drawing/2014/main" id="{AA91BCAC-15EA-449E-B04B-1F74E40B37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68029964"/>
                  </p:ext>
                </p:extLst>
              </p:nvPr>
            </p:nvGraphicFramePr>
            <p:xfrm>
              <a:off x="6168895" y="2388498"/>
              <a:ext cx="2604046" cy="1464776"/>
            </p:xfrm>
            <a:graphic>
              <a:graphicData uri="http://schemas.microsoft.com/office/powerpoint/2016/slidezoom">
                <pslz:sldZm>
                  <pslz:sldZmObj sldId="297" cId="593481595">
                    <pslz:zmPr id="{70034C54-55EE-4498-B7C8-3CC40A0D9141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04046" cy="1464776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Zoom de Slide 9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AA91BCAC-15EA-449E-B04B-1F74E40B37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68895" y="2388498"/>
                <a:ext cx="2604046" cy="146477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047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 descr="Uma imagem contendo captura de tela, moldura de fotos, monitor&#10;&#10;Descrição gerada com muito alta confiança">
            <a:extLst>
              <a:ext uri="{FF2B5EF4-FFF2-40B4-BE49-F238E27FC236}">
                <a16:creationId xmlns:a16="http://schemas.microsoft.com/office/drawing/2014/main" id="{D85DE1E4-F533-4D98-9BCC-B6F6B8199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95739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2EDFFD-D45F-4408-BC36-BE230A26D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95131"/>
            <a:ext cx="5632174" cy="3048001"/>
          </a:xfrm>
        </p:spPr>
        <p:txBody>
          <a:bodyPr/>
          <a:lstStyle/>
          <a:p>
            <a:pPr indent="0">
              <a:buNone/>
            </a:pPr>
            <a:r>
              <a:rPr lang="pt-BR" dirty="0"/>
              <a:t>   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53F41F26-5F1C-44DB-9AE6-0B80B1F6A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6025848">
            <a:off x="9462735" y="4795515"/>
            <a:ext cx="1981577" cy="2010862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A66A1306-519F-453A-8998-C05860EBE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FAC5AF0-956B-4FC7-B6B2-7986E0F6C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167" y="291548"/>
            <a:ext cx="11523024" cy="6400800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BD9FBBC9-0E4E-4551-B053-11C341498671}"/>
              </a:ext>
            </a:extLst>
          </p:cNvPr>
          <p:cNvGrpSpPr/>
          <p:nvPr/>
        </p:nvGrpSpPr>
        <p:grpSpPr>
          <a:xfrm>
            <a:off x="-468167" y="3989107"/>
            <a:ext cx="3869635" cy="3100806"/>
            <a:chOff x="-461966" y="-1"/>
            <a:chExt cx="3869635" cy="3100806"/>
          </a:xfrm>
        </p:grpSpPr>
        <p:grpSp>
          <p:nvGrpSpPr>
            <p:cNvPr id="11" name="Agrupar 10">
              <a:extLst>
                <a:ext uri="{FF2B5EF4-FFF2-40B4-BE49-F238E27FC236}">
                  <a16:creationId xmlns:a16="http://schemas.microsoft.com/office/drawing/2014/main" id="{C17D12F1-E780-444B-B7FB-DD192E2FDB40}"/>
                </a:ext>
              </a:extLst>
            </p:cNvPr>
            <p:cNvGrpSpPr/>
            <p:nvPr/>
          </p:nvGrpSpPr>
          <p:grpSpPr>
            <a:xfrm>
              <a:off x="-461966" y="-1"/>
              <a:ext cx="3869635" cy="3100806"/>
              <a:chOff x="-132522" y="742326"/>
              <a:chExt cx="3646626" cy="3229484"/>
            </a:xfrm>
          </p:grpSpPr>
          <p:pic>
            <p:nvPicPr>
              <p:cNvPr id="13" name="Imagem 12">
                <a:extLst>
                  <a:ext uri="{FF2B5EF4-FFF2-40B4-BE49-F238E27FC236}">
                    <a16:creationId xmlns:a16="http://schemas.microsoft.com/office/drawing/2014/main" id="{E04B0758-9D96-4C93-90EC-5CAEAA87B1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21088896">
                <a:off x="-132522" y="742326"/>
                <a:ext cx="3646626" cy="3229484"/>
              </a:xfrm>
              <a:prstGeom prst="rect">
                <a:avLst/>
              </a:prstGeom>
            </p:spPr>
          </p:pic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C718079F-2C96-42FF-BA7C-47B44B263970}"/>
                  </a:ext>
                </a:extLst>
              </p:cNvPr>
              <p:cNvSpPr txBox="1"/>
              <p:nvPr/>
            </p:nvSpPr>
            <p:spPr>
              <a:xfrm rot="20935405">
                <a:off x="621974" y="2054743"/>
                <a:ext cx="2040418" cy="384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pt-BR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110C9A44-3C14-40CF-8445-0E350CF519AD}"/>
                </a:ext>
              </a:extLst>
            </p:cNvPr>
            <p:cNvSpPr/>
            <p:nvPr/>
          </p:nvSpPr>
          <p:spPr>
            <a:xfrm rot="20928452">
              <a:off x="335302" y="1229525"/>
              <a:ext cx="221407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endParaRPr lang="pt-BR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" name="Retângulo 7">
            <a:extLst>
              <a:ext uri="{FF2B5EF4-FFF2-40B4-BE49-F238E27FC236}">
                <a16:creationId xmlns:a16="http://schemas.microsoft.com/office/drawing/2014/main" id="{3601921E-4E34-46B2-8133-271D854313AA}"/>
              </a:ext>
            </a:extLst>
          </p:cNvPr>
          <p:cNvSpPr/>
          <p:nvPr/>
        </p:nvSpPr>
        <p:spPr>
          <a:xfrm rot="20936504">
            <a:off x="378238" y="4618574"/>
            <a:ext cx="21157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Festival Lollapalooza 2014 em São Paulo:</a:t>
            </a:r>
          </a:p>
          <a:p>
            <a:pPr algn="ctr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Lettering e criação da marca Skol Stage</a:t>
            </a:r>
          </a:p>
        </p:txBody>
      </p:sp>
    </p:spTree>
    <p:extLst>
      <p:ext uri="{BB962C8B-B14F-4D97-AF65-F5344CB8AC3E}">
        <p14:creationId xmlns:p14="http://schemas.microsoft.com/office/powerpoint/2010/main" val="1029531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1CFC46-E8C3-4642-9BC6-7BD437AD3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  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2EDFFD-D45F-4408-BC36-BE230A26D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5948" y="2438401"/>
            <a:ext cx="8534400" cy="3048001"/>
          </a:xfrm>
        </p:spPr>
        <p:txBody>
          <a:bodyPr/>
          <a:lstStyle/>
          <a:p>
            <a:pPr indent="0">
              <a:buNone/>
            </a:pPr>
            <a:r>
              <a:rPr lang="pt-BR" dirty="0"/>
              <a:t>   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31DA023C-6272-4529-B301-BB8FDBC05642}"/>
              </a:ext>
            </a:extLst>
          </p:cNvPr>
          <p:cNvSpPr/>
          <p:nvPr/>
        </p:nvSpPr>
        <p:spPr>
          <a:xfrm>
            <a:off x="3911074" y="1084302"/>
            <a:ext cx="4369851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6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Referências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57E94A1-15F0-4C0D-B04A-BA97207F5CE8}"/>
              </a:ext>
            </a:extLst>
          </p:cNvPr>
          <p:cNvSpPr/>
          <p:nvPr/>
        </p:nvSpPr>
        <p:spPr>
          <a:xfrm>
            <a:off x="1205948" y="2682177"/>
            <a:ext cx="804407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Arial Rounded MT Bold" panose="020F0704030504030204" pitchFamily="34" charset="0"/>
              </a:rPr>
              <a:t>https://www.instagram.com/crispagnoncelli/?hl=pt-br</a:t>
            </a:r>
          </a:p>
          <a:p>
            <a:endParaRPr lang="pt-BR" sz="1600" dirty="0"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Arial Rounded MT Bold" panose="020F0704030504030204" pitchFamily="34" charset="0"/>
              </a:rPr>
              <a:t>http://www.crispagnoncelli.com/	</a:t>
            </a:r>
          </a:p>
          <a:p>
            <a:endParaRPr lang="pt-BR" sz="1600" dirty="0"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Arial Rounded MT Bold" panose="020F0704030504030204" pitchFamily="34" charset="0"/>
              </a:rPr>
              <a:t>http://projetocuradoria.com/cristina-pagnoncelli/</a:t>
            </a:r>
          </a:p>
          <a:p>
            <a:endParaRPr lang="pt-BR" sz="1600" dirty="0"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Arial Rounded MT Bold" panose="020F0704030504030204" pitchFamily="34" charset="0"/>
              </a:rPr>
              <a:t>https://zipluckmagazine.wordpress.com/2018/07/01/visual-artist-letterer-entrevista-com-cristina-pagnoncelli/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latin typeface="Arial Rounded MT Bold" panose="020F07040305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Arial Rounded MT Bold" panose="020F0704030504030204" pitchFamily="34" charset="0"/>
              </a:rPr>
              <a:t>https://diagrama.co/episodio06/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0AD5A54-71FC-462B-A666-4B1A707E641E}"/>
              </a:ext>
            </a:extLst>
          </p:cNvPr>
          <p:cNvSpPr/>
          <p:nvPr/>
        </p:nvSpPr>
        <p:spPr>
          <a:xfrm>
            <a:off x="1488173" y="3001689"/>
            <a:ext cx="4996176" cy="7660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300000"/>
              </a:lnSpc>
            </a:pPr>
            <a:r>
              <a:rPr lang="pt-BR" dirty="0">
                <a:solidFill>
                  <a:srgbClr val="FF0000"/>
                </a:solidFill>
                <a:latin typeface="Arial Rounded MT Bold" panose="020F0704030504030204" pitchFamily="34" charset="0"/>
              </a:rPr>
              <a:t>Projeto Curadoria, por Cristina Pagnoncelli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9F324AB-ACCD-47F0-B415-675AD59E462E}"/>
              </a:ext>
            </a:extLst>
          </p:cNvPr>
          <p:cNvSpPr/>
          <p:nvPr/>
        </p:nvSpPr>
        <p:spPr>
          <a:xfrm>
            <a:off x="1488173" y="2516453"/>
            <a:ext cx="2057230" cy="7660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300000"/>
              </a:lnSpc>
            </a:pPr>
            <a:r>
              <a:rPr lang="pt-BR" dirty="0">
                <a:solidFill>
                  <a:srgbClr val="FF0000"/>
                </a:solidFill>
                <a:latin typeface="Arial Rounded MT Bold" panose="020F0704030504030204" pitchFamily="34" charset="0"/>
              </a:rPr>
              <a:t>Desfigure Studio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4A2E905-2B47-435F-B182-EEE013F96E56}"/>
              </a:ext>
            </a:extLst>
          </p:cNvPr>
          <p:cNvSpPr/>
          <p:nvPr/>
        </p:nvSpPr>
        <p:spPr>
          <a:xfrm>
            <a:off x="1488173" y="2036958"/>
            <a:ext cx="3465629" cy="7660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300000"/>
              </a:lnSpc>
            </a:pPr>
            <a:r>
              <a:rPr lang="pt-BR" dirty="0">
                <a:solidFill>
                  <a:srgbClr val="FF0000"/>
                </a:solidFill>
                <a:latin typeface="Arial Rounded MT Bold" panose="020F0704030504030204" pitchFamily="34" charset="0"/>
              </a:rPr>
              <a:t>Instagram - @crispagnoncelli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EA61F80-B159-41FD-B77E-C7A98DB2781C}"/>
              </a:ext>
            </a:extLst>
          </p:cNvPr>
          <p:cNvSpPr/>
          <p:nvPr/>
        </p:nvSpPr>
        <p:spPr>
          <a:xfrm>
            <a:off x="1488173" y="3503886"/>
            <a:ext cx="6905608" cy="7660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300000"/>
              </a:lnSpc>
            </a:pPr>
            <a:r>
              <a:rPr lang="pt-BR" dirty="0">
                <a:solidFill>
                  <a:srgbClr val="FF0000"/>
                </a:solidFill>
                <a:latin typeface="Arial Rounded MT Bold" panose="020F0704030504030204" pitchFamily="34" charset="0"/>
              </a:rPr>
              <a:t>Visual Artist &amp; Letterer | Entrevista com Cristina Pagnoncelli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1D68174-6657-436D-9045-B5EEE3C96EBB}"/>
              </a:ext>
            </a:extLst>
          </p:cNvPr>
          <p:cNvSpPr/>
          <p:nvPr/>
        </p:nvSpPr>
        <p:spPr>
          <a:xfrm>
            <a:off x="1488176" y="4206420"/>
            <a:ext cx="8965596" cy="7660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300000"/>
              </a:lnSpc>
            </a:pPr>
            <a:r>
              <a:rPr lang="pt-BR" dirty="0">
                <a:solidFill>
                  <a:srgbClr val="FF0000"/>
                </a:solidFill>
                <a:latin typeface="Arial Rounded MT Bold" panose="020F0704030504030204" pitchFamily="34" charset="0"/>
              </a:rPr>
              <a:t>Diagrama 06 - Cristina Pagnoncelli - Lettering Com Giz E A Luta Pela Igualdade</a:t>
            </a:r>
          </a:p>
        </p:txBody>
      </p:sp>
    </p:spTree>
    <p:extLst>
      <p:ext uri="{BB962C8B-B14F-4D97-AF65-F5344CB8AC3E}">
        <p14:creationId xmlns:p14="http://schemas.microsoft.com/office/powerpoint/2010/main" val="38629373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96B19D0-7BA8-4C8D-A670-AF02BF5C5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1" y="935520"/>
            <a:ext cx="11699238" cy="49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201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 descr="Uma imagem contendo captura de tela, moldura de fotos, monitor&#10;&#10;Descrição gerada com muito alta confiança">
            <a:extLst>
              <a:ext uri="{FF2B5EF4-FFF2-40B4-BE49-F238E27FC236}">
                <a16:creationId xmlns:a16="http://schemas.microsoft.com/office/drawing/2014/main" id="{D85DE1E4-F533-4D98-9BCC-B6F6B8199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95739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2EDFFD-D45F-4408-BC36-BE230A26D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95131"/>
            <a:ext cx="5632174" cy="3048001"/>
          </a:xfrm>
        </p:spPr>
        <p:txBody>
          <a:bodyPr/>
          <a:lstStyle/>
          <a:p>
            <a:pPr indent="0">
              <a:buNone/>
            </a:pPr>
            <a:r>
              <a:rPr lang="pt-BR" dirty="0"/>
              <a:t>   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E64E3C5-8552-48A0-93B6-6857F4BB1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241610">
            <a:off x="829328" y="818490"/>
            <a:ext cx="4224504" cy="53204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Título 11">
            <a:extLst>
              <a:ext uri="{FF2B5EF4-FFF2-40B4-BE49-F238E27FC236}">
                <a16:creationId xmlns:a16="http://schemas.microsoft.com/office/drawing/2014/main" id="{0742884B-D560-4A95-B927-78C49F91E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8848" y="5551001"/>
            <a:ext cx="6122872" cy="149088"/>
          </a:xfrm>
        </p:spPr>
        <p:txBody>
          <a:bodyPr>
            <a:noAutofit/>
          </a:bodyPr>
          <a:lstStyle/>
          <a:p>
            <a:pPr algn="l">
              <a:spcBef>
                <a:spcPts val="0"/>
              </a:spcBef>
            </a:pPr>
            <a:r>
              <a:rPr lang="pt-BR" sz="1600" cap="none" dirty="0">
                <a:latin typeface="Arial" panose="020B0604020202020204" pitchFamily="34" charset="0"/>
                <a:cs typeface="Arial" panose="020B0604020202020204" pitchFamily="34" charset="0"/>
              </a:rPr>
              <a:t>Tenho 32 anos ,sou designer e artista visual e  atualmente moro em Curitiba, mas me considero mesmo uma pessoa do mundo. amo e preciso estar sempre em movimento, viajando, conhecendo lugares e culturas diferentes para seguir me inspirando e reinventando.</a:t>
            </a:r>
            <a:br>
              <a:rPr lang="pt-BR" sz="16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pt-BR" sz="16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600" cap="none" dirty="0">
                <a:latin typeface="Arial" panose="020B0604020202020204" pitchFamily="34" charset="0"/>
                <a:cs typeface="Arial" panose="020B0604020202020204" pitchFamily="34" charset="0"/>
              </a:rPr>
              <a:t>Há quatro anos meu trabalho está muito focado em </a:t>
            </a:r>
            <a:r>
              <a:rPr lang="pt-BR" sz="1600" b="1" cap="none" dirty="0">
                <a:latin typeface="Arial" panose="020B0604020202020204" pitchFamily="34" charset="0"/>
                <a:cs typeface="Arial" panose="020B0604020202020204" pitchFamily="34" charset="0"/>
              </a:rPr>
              <a:t>letterings</a:t>
            </a:r>
            <a:r>
              <a:rPr lang="pt-BR" sz="1600" cap="none" dirty="0">
                <a:latin typeface="Arial" panose="020B0604020202020204" pitchFamily="34" charset="0"/>
                <a:cs typeface="Arial" panose="020B0604020202020204" pitchFamily="34" charset="0"/>
              </a:rPr>
              <a:t> ilustrados, principalmente com giz em grandes formatos, o que me levou a desenvolver a Oficina de Giz - curso de 2 dias que já levei à várias capitais brasileiras. Também com versão online.</a:t>
            </a:r>
            <a:br>
              <a:rPr lang="pt-BR" sz="16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pt-BR" sz="16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600" cap="none" dirty="0">
                <a:latin typeface="Arial" panose="020B0604020202020204" pitchFamily="34" charset="0"/>
                <a:cs typeface="Arial" panose="020B0604020202020204" pitchFamily="34" charset="0"/>
              </a:rPr>
              <a:t>Nos últimos 2 anos também me envolvi muito com causas feministas e humanitárias, sentindo a necessidade de colocar essa luta também em meus projetos profissionais além dos pessoais.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53F41F26-5F1C-44DB-9AE6-0B80B1F6A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025848">
            <a:off x="9880398" y="4928038"/>
            <a:ext cx="1981577" cy="201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61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9300C3-B3BE-45CB-AC2C-876EBF29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  </a:t>
            </a:r>
          </a:p>
        </p:txBody>
      </p:sp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id="{F4E848F8-F96C-4D0B-8455-44C76B881DB6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10152184" y="4161183"/>
            <a:ext cx="91745" cy="1401417"/>
          </a:xfrm>
        </p:spPr>
        <p:txBody>
          <a:bodyPr/>
          <a:lstStyle/>
          <a:p>
            <a:pPr indent="0">
              <a:buNone/>
            </a:pPr>
            <a:r>
              <a:rPr lang="pt-BR" dirty="0"/>
              <a:t> 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48B48458-A6BA-4374-AEBC-F83DCC38D717}"/>
              </a:ext>
            </a:extLst>
          </p:cNvPr>
          <p:cNvSpPr/>
          <p:nvPr/>
        </p:nvSpPr>
        <p:spPr>
          <a:xfrm>
            <a:off x="3891709" y="1057870"/>
            <a:ext cx="44085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Apresentação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Slide 3">
                <a:extLst>
                  <a:ext uri="{FF2B5EF4-FFF2-40B4-BE49-F238E27FC236}">
                    <a16:creationId xmlns:a16="http://schemas.microsoft.com/office/drawing/2014/main" id="{B59459AA-F286-4BCE-9A3A-E264335BB63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399251" y="2386661"/>
              <a:ext cx="2604046" cy="1464776"/>
            </p:xfrm>
            <a:graphic>
              <a:graphicData uri="http://schemas.microsoft.com/office/powerpoint/2016/slidezoom">
                <pslz:sldZm>
                  <pslz:sldZmObj sldId="296" cId="3041201173">
                    <pslz:zmPr id="{8A1EF991-8CA5-44A7-8DA9-F0B874D898B0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04046" cy="1464776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Slide 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B59459AA-F286-4BCE-9A3A-E264335BB6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99251" y="2386661"/>
                <a:ext cx="2604046" cy="146477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Slide 5">
                <a:extLst>
                  <a:ext uri="{FF2B5EF4-FFF2-40B4-BE49-F238E27FC236}">
                    <a16:creationId xmlns:a16="http://schemas.microsoft.com/office/drawing/2014/main" id="{223965E6-75B0-430A-880E-3D948CF5A30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399251" y="4007751"/>
              <a:ext cx="2604046" cy="1464776"/>
            </p:xfrm>
            <a:graphic>
              <a:graphicData uri="http://schemas.microsoft.com/office/powerpoint/2016/slidezoom">
                <pslz:sldZm>
                  <pslz:sldZmObj sldId="294" cId="2176797368">
                    <pslz:zmPr id="{B8F0AB78-9B8A-4399-B957-2BDA77FB5AE8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04046" cy="1464776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Slide 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223965E6-75B0-430A-880E-3D948CF5A3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99251" y="4007751"/>
                <a:ext cx="2604046" cy="146477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Zoom de Slide 7">
                <a:extLst>
                  <a:ext uri="{FF2B5EF4-FFF2-40B4-BE49-F238E27FC236}">
                    <a16:creationId xmlns:a16="http://schemas.microsoft.com/office/drawing/2014/main" id="{1DF335A8-E176-4954-B7AD-8935F543F27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168895" y="4008397"/>
              <a:ext cx="2604046" cy="1464776"/>
            </p:xfrm>
            <a:graphic>
              <a:graphicData uri="http://schemas.microsoft.com/office/powerpoint/2016/slidezoom">
                <pslz:sldZm>
                  <pslz:sldZmObj sldId="295" cId="3985026063">
                    <pslz:zmPr id="{4E8AD620-045D-495A-9B81-A0D93E1954E5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04046" cy="1464776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Zoom de Slide 7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1DF335A8-E176-4954-B7AD-8935F543F2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68895" y="4008397"/>
                <a:ext cx="2604046" cy="146477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Zoom de Slide 9">
                <a:extLst>
                  <a:ext uri="{FF2B5EF4-FFF2-40B4-BE49-F238E27FC236}">
                    <a16:creationId xmlns:a16="http://schemas.microsoft.com/office/drawing/2014/main" id="{AA91BCAC-15EA-449E-B04B-1F74E40B379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168895" y="2388498"/>
              <a:ext cx="2604046" cy="1464776"/>
            </p:xfrm>
            <a:graphic>
              <a:graphicData uri="http://schemas.microsoft.com/office/powerpoint/2016/slidezoom">
                <pslz:sldZm>
                  <pslz:sldZmObj sldId="297" cId="593481595">
                    <pslz:zmPr id="{70034C54-55EE-4498-B7C8-3CC40A0D9141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04046" cy="1464776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Zoom de Slide 9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AA91BCAC-15EA-449E-B04B-1F74E40B37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68895" y="2388498"/>
                <a:ext cx="2604046" cy="146477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689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22562F1-286D-494F-A9A7-093909470A8C}"/>
              </a:ext>
            </a:extLst>
          </p:cNvPr>
          <p:cNvSpPr/>
          <p:nvPr/>
        </p:nvSpPr>
        <p:spPr>
          <a:xfrm>
            <a:off x="811868" y="1507435"/>
            <a:ext cx="10568264" cy="36317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11500" dirty="0">
                <a:ln w="0"/>
                <a:effectLst>
                  <a:glow rad="127000">
                    <a:schemeClr val="bg1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shire Swash" panose="02000505000000020003" pitchFamily="2" charset="0"/>
              </a:rPr>
              <a:t>Sobre seu cotidiano</a:t>
            </a:r>
            <a:endParaRPr lang="pt-BR" sz="11500" b="0" cap="none" spc="0" dirty="0">
              <a:ln w="0"/>
              <a:solidFill>
                <a:schemeClr val="tx1"/>
              </a:solidFill>
              <a:effectLst>
                <a:glow rad="127000">
                  <a:schemeClr val="bg1"/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rkshire Swash" panose="0200050500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797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 descr="Uma imagem contendo captura de tela, moldura de fotos, monitor&#10;&#10;Descrição gerada com muito alta confiança">
            <a:extLst>
              <a:ext uri="{FF2B5EF4-FFF2-40B4-BE49-F238E27FC236}">
                <a16:creationId xmlns:a16="http://schemas.microsoft.com/office/drawing/2014/main" id="{D85DE1E4-F533-4D98-9BCC-B6F6B8199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1999" cy="6957390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2EDFFD-D45F-4408-BC36-BE230A26D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795131"/>
            <a:ext cx="5632174" cy="3048001"/>
          </a:xfrm>
        </p:spPr>
        <p:txBody>
          <a:bodyPr/>
          <a:lstStyle/>
          <a:p>
            <a:pPr indent="0">
              <a:buNone/>
            </a:pPr>
            <a:r>
              <a:rPr lang="pt-BR" dirty="0"/>
              <a:t>   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A66A1306-519F-453A-8998-C05860EBE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 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70D1871-A5E4-450D-A1A0-E7EA1B732A4D}"/>
              </a:ext>
            </a:extLst>
          </p:cNvPr>
          <p:cNvSpPr txBox="1"/>
          <p:nvPr/>
        </p:nvSpPr>
        <p:spPr>
          <a:xfrm>
            <a:off x="463826" y="417969"/>
            <a:ext cx="11211441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	Adoro fotografar – nada profissional – e considero meu Instagram pessoal um acervo de pequenas coisas que me inspiram diariamente. Ando na rua e estou sempre de olho em diferentes formas e imagens: estilos arquitetônicos, a textura da calçada, a tipografia de nomes dos edifícios, formas e texturas de folhas e flores, formato de grades de janelas e portões, graffitis e intervenções urbanas diversas. As cidades e a natureza de uma forma geral me inspiram.</a:t>
            </a:r>
          </a:p>
        </p:txBody>
      </p:sp>
      <p:pic>
        <p:nvPicPr>
          <p:cNvPr id="5" name="Imagem 4" descr="Uma imagem contendo ao ar livre, céu, grama, homem&#10;&#10;Descrição gerada com muito alta confiança">
            <a:extLst>
              <a:ext uri="{FF2B5EF4-FFF2-40B4-BE49-F238E27FC236}">
                <a16:creationId xmlns:a16="http://schemas.microsoft.com/office/drawing/2014/main" id="{49876C86-884E-404B-ACD2-FD348BBE4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27" y="2540850"/>
            <a:ext cx="3829616" cy="404202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C6D642A-8C2A-4058-B7C1-6C8E6A3226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343" y="2540850"/>
            <a:ext cx="3704393" cy="404203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Imagem 17" descr="Uma imagem contendo pessoa, equipamentos eletrônicos, mulher, interior&#10;&#10;Descrição gerada com alta confiança">
            <a:extLst>
              <a:ext uri="{FF2B5EF4-FFF2-40B4-BE49-F238E27FC236}">
                <a16:creationId xmlns:a16="http://schemas.microsoft.com/office/drawing/2014/main" id="{4B02E5B2-9D08-4EDC-AE2B-87AD09E99E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526" b="13817"/>
          <a:stretch/>
        </p:blipFill>
        <p:spPr>
          <a:xfrm>
            <a:off x="7982529" y="2560981"/>
            <a:ext cx="3768240" cy="397784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3174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9300C3-B3BE-45CB-AC2C-876EBF292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  </a:t>
            </a:r>
          </a:p>
        </p:txBody>
      </p:sp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id="{F4E848F8-F96C-4D0B-8455-44C76B881DB6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>
            <a:off x="10152184" y="4161183"/>
            <a:ext cx="91745" cy="1401417"/>
          </a:xfrm>
        </p:spPr>
        <p:txBody>
          <a:bodyPr/>
          <a:lstStyle/>
          <a:p>
            <a:pPr indent="0">
              <a:buNone/>
            </a:pPr>
            <a:r>
              <a:rPr lang="pt-BR" dirty="0"/>
              <a:t> 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48B48458-A6BA-4374-AEBC-F83DCC38D717}"/>
              </a:ext>
            </a:extLst>
          </p:cNvPr>
          <p:cNvSpPr/>
          <p:nvPr/>
        </p:nvSpPr>
        <p:spPr>
          <a:xfrm>
            <a:off x="3891709" y="1057870"/>
            <a:ext cx="44085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lin Sans FB Demi" panose="020E0802020502020306" pitchFamily="34" charset="0"/>
              </a:rPr>
              <a:t>Apresentação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Zoom de Slide 3">
                <a:extLst>
                  <a:ext uri="{FF2B5EF4-FFF2-40B4-BE49-F238E27FC236}">
                    <a16:creationId xmlns:a16="http://schemas.microsoft.com/office/drawing/2014/main" id="{B59459AA-F286-4BCE-9A3A-E264335BB63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399251" y="2386661"/>
              <a:ext cx="2604046" cy="1464776"/>
            </p:xfrm>
            <a:graphic>
              <a:graphicData uri="http://schemas.microsoft.com/office/powerpoint/2016/slidezoom">
                <pslz:sldZm>
                  <pslz:sldZmObj sldId="296" cId="3041201173">
                    <pslz:zmPr id="{8A1EF991-8CA5-44A7-8DA9-F0B874D898B0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04046" cy="1464776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Zoom de Slide 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B59459AA-F286-4BCE-9A3A-E264335BB63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99251" y="2386661"/>
                <a:ext cx="2604046" cy="146477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Zoom de Slide 5">
                <a:extLst>
                  <a:ext uri="{FF2B5EF4-FFF2-40B4-BE49-F238E27FC236}">
                    <a16:creationId xmlns:a16="http://schemas.microsoft.com/office/drawing/2014/main" id="{223965E6-75B0-430A-880E-3D948CF5A30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399251" y="4007751"/>
              <a:ext cx="2604046" cy="1464776"/>
            </p:xfrm>
            <a:graphic>
              <a:graphicData uri="http://schemas.microsoft.com/office/powerpoint/2016/slidezoom">
                <pslz:sldZm>
                  <pslz:sldZmObj sldId="294" cId="2176797368">
                    <pslz:zmPr id="{B8F0AB78-9B8A-4399-B957-2BDA77FB5AE8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04046" cy="1464776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Zoom de Slide 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223965E6-75B0-430A-880E-3D948CF5A3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99251" y="4007751"/>
                <a:ext cx="2604046" cy="146477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Zoom de Slide 7">
                <a:extLst>
                  <a:ext uri="{FF2B5EF4-FFF2-40B4-BE49-F238E27FC236}">
                    <a16:creationId xmlns:a16="http://schemas.microsoft.com/office/drawing/2014/main" id="{1DF335A8-E176-4954-B7AD-8935F543F27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168895" y="4008397"/>
              <a:ext cx="2604046" cy="1464776"/>
            </p:xfrm>
            <a:graphic>
              <a:graphicData uri="http://schemas.microsoft.com/office/powerpoint/2016/slidezoom">
                <pslz:sldZm>
                  <pslz:sldZmObj sldId="295" cId="3985026063">
                    <pslz:zmPr id="{4E8AD620-045D-495A-9B81-A0D93E1954E5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04046" cy="1464776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Zoom de Slide 7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1DF335A8-E176-4954-B7AD-8935F543F2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168895" y="4008397"/>
                <a:ext cx="2604046" cy="146477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Zoom de Slide 9">
                <a:extLst>
                  <a:ext uri="{FF2B5EF4-FFF2-40B4-BE49-F238E27FC236}">
                    <a16:creationId xmlns:a16="http://schemas.microsoft.com/office/drawing/2014/main" id="{AA91BCAC-15EA-449E-B04B-1F74E40B379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168895" y="2388498"/>
              <a:ext cx="2604046" cy="1464776"/>
            </p:xfrm>
            <a:graphic>
              <a:graphicData uri="http://schemas.microsoft.com/office/powerpoint/2016/slidezoom">
                <pslz:sldZm>
                  <pslz:sldZmObj sldId="297" cId="593481595">
                    <pslz:zmPr id="{70034C54-55EE-4498-B7C8-3CC40A0D9141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604046" cy="1464776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Zoom de Slide 9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AA91BCAC-15EA-449E-B04B-1F74E40B37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168895" y="2388498"/>
                <a:ext cx="2604046" cy="1464776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218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B03EB039-65A9-4D9D-B13E-7589677BC75D}"/>
              </a:ext>
            </a:extLst>
          </p:cNvPr>
          <p:cNvSpPr/>
          <p:nvPr/>
        </p:nvSpPr>
        <p:spPr>
          <a:xfrm>
            <a:off x="1032099" y="1560444"/>
            <a:ext cx="10127802" cy="304698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9600" dirty="0">
                <a:ln w="0"/>
                <a:effectLst>
                  <a:glow rad="127000">
                    <a:schemeClr val="bg1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erkshire Swash" panose="02000505000000020003" pitchFamily="2" charset="0"/>
              </a:rPr>
              <a:t>Sobre sua carreira profissional</a:t>
            </a:r>
            <a:endParaRPr lang="pt-BR" sz="9600" b="0" cap="none" spc="0" dirty="0">
              <a:ln w="0"/>
              <a:solidFill>
                <a:schemeClr val="tx1"/>
              </a:solidFill>
              <a:effectLst>
                <a:glow rad="127000">
                  <a:schemeClr val="bg1"/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erkshire Swash" panose="0200050500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0260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a1">
  <a:themeElements>
    <a:clrScheme name="Costura">
      <a:dk1>
        <a:sysClr val="windowText" lastClr="000000"/>
      </a:dk1>
      <a:lt1>
        <a:sysClr val="window" lastClr="FFFFFF"/>
      </a:lt1>
      <a:dk2>
        <a:srgbClr val="37302A"/>
      </a:dk2>
      <a:lt2>
        <a:srgbClr val="D0CCB9"/>
      </a:lt2>
      <a:accent1>
        <a:srgbClr val="9E8E5C"/>
      </a:accent1>
      <a:accent2>
        <a:srgbClr val="A09781"/>
      </a:accent2>
      <a:accent3>
        <a:srgbClr val="85776D"/>
      </a:accent3>
      <a:accent4>
        <a:srgbClr val="AEAFA9"/>
      </a:accent4>
      <a:accent5>
        <a:srgbClr val="8D878B"/>
      </a:accent5>
      <a:accent6>
        <a:srgbClr val="6B6149"/>
      </a:accent6>
      <a:hlink>
        <a:srgbClr val="B6A272"/>
      </a:hlink>
      <a:folHlink>
        <a:srgbClr val="8A784F"/>
      </a:folHlink>
    </a:clrScheme>
    <a:fontScheme name="Traje Formal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ostura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100000" r="100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200000"/>
              </a:schemeClr>
              <a:schemeClr val="phClr">
                <a:tint val="2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1" id="{2BF67CB1-6600-4CC2-85E7-1995DD2EFFE1}" vid="{BD87153E-A86F-4B37-87B8-1BBC03F454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Tema1</Template>
  <TotalTime>446</TotalTime>
  <Words>366</Words>
  <Application>Microsoft Office PowerPoint</Application>
  <PresentationFormat>Widescreen</PresentationFormat>
  <Paragraphs>74</Paragraphs>
  <Slides>21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30" baseType="lpstr">
      <vt:lpstr>Arial</vt:lpstr>
      <vt:lpstr>Arial Rounded MT Bold</vt:lpstr>
      <vt:lpstr>Bahnschrift SemiBold Condensed</vt:lpstr>
      <vt:lpstr>Berkshire Swash</vt:lpstr>
      <vt:lpstr>Berlin Sans FB Demi</vt:lpstr>
      <vt:lpstr>Garamond</vt:lpstr>
      <vt:lpstr>Leckerli One</vt:lpstr>
      <vt:lpstr>Wingdings</vt:lpstr>
      <vt:lpstr>Tema1</vt:lpstr>
      <vt:lpstr>     </vt:lpstr>
      <vt:lpstr>   </vt:lpstr>
      <vt:lpstr>Apresentação do PowerPoint</vt:lpstr>
      <vt:lpstr>Tenho 32 anos ,sou designer e artista visual e  atualmente moro em Curitiba, mas me considero mesmo uma pessoa do mundo. amo e preciso estar sempre em movimento, viajando, conhecendo lugares e culturas diferentes para seguir me inspirando e reinventando.  Há quatro anos meu trabalho está muito focado em letterings ilustrados, principalmente com giz em grandes formatos, o que me levou a desenvolver a Oficina de Giz - curso de 2 dias que já levei à várias capitais brasileiras. Também com versão online.  Nos últimos 2 anos também me envolvi muito com causas feministas e humanitárias, sentindo a necessidade de colocar essa luta também em meus projetos profissionais além dos pessoais.</vt:lpstr>
      <vt:lpstr>   </vt:lpstr>
      <vt:lpstr>Apresentação do PowerPoint</vt:lpstr>
      <vt:lpstr>   </vt:lpstr>
      <vt:lpstr>   </vt:lpstr>
      <vt:lpstr>Apresentação do PowerPoint</vt:lpstr>
      <vt:lpstr>CARACTERÍSTICAS DE TRABALHO</vt:lpstr>
      <vt:lpstr>O QUE MOTIVA SUAS CRIAÇÕES ? </vt:lpstr>
      <vt:lpstr>Profissionais e pessoas que são influência em seus trabalhos</vt:lpstr>
      <vt:lpstr> 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Mateus Emanuel</dc:creator>
  <cp:lastModifiedBy>Mateus Emanuel</cp:lastModifiedBy>
  <cp:revision>70</cp:revision>
  <dcterms:created xsi:type="dcterms:W3CDTF">2018-08-23T02:07:38Z</dcterms:created>
  <dcterms:modified xsi:type="dcterms:W3CDTF">2018-10-01T18:54:29Z</dcterms:modified>
</cp:coreProperties>
</file>